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44" r:id="rId42"/>
    <p:sldId id="343" r:id="rId43"/>
    <p:sldId id="345" r:id="rId44"/>
    <p:sldId id="347" r:id="rId45"/>
    <p:sldId id="348" r:id="rId46"/>
    <p:sldId id="346" r:id="rId47"/>
    <p:sldId id="349" r:id="rId48"/>
    <p:sldId id="350" r:id="rId49"/>
    <p:sldId id="327" r:id="rId50"/>
    <p:sldId id="322" r:id="rId51"/>
    <p:sldId id="320" r:id="rId52"/>
    <p:sldId id="334" r:id="rId53"/>
    <p:sldId id="310" r:id="rId54"/>
    <p:sldId id="311" r:id="rId55"/>
    <p:sldId id="312" r:id="rId56"/>
    <p:sldId id="331" r:id="rId57"/>
    <p:sldId id="315" r:id="rId58"/>
    <p:sldId id="328" r:id="rId59"/>
    <p:sldId id="330" r:id="rId60"/>
    <p:sldId id="342" r:id="rId61"/>
    <p:sldId id="314" r:id="rId62"/>
    <p:sldId id="279" r:id="rId63"/>
    <p:sldId id="298" r:id="rId64"/>
    <p:sldId id="282" r:id="rId65"/>
    <p:sldId id="283" r:id="rId66"/>
    <p:sldId id="284" r:id="rId67"/>
    <p:sldId id="285" r:id="rId68"/>
    <p:sldId id="273" r:id="rId69"/>
    <p:sldId id="280" r:id="rId70"/>
    <p:sldId id="271" r:id="rId71"/>
    <p:sldId id="308" r:id="rId72"/>
    <p:sldId id="309" r:id="rId73"/>
    <p:sldId id="274" r:id="rId74"/>
    <p:sldId id="272" r:id="rId75"/>
    <p:sldId id="275" r:id="rId76"/>
    <p:sldId id="286" r:id="rId77"/>
    <p:sldId id="287" r:id="rId78"/>
    <p:sldId id="27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44"/>
            <p14:sldId id="343"/>
            <p14:sldId id="345"/>
            <p14:sldId id="347"/>
            <p14:sldId id="348"/>
            <p14:sldId id="346"/>
            <p14:sldId id="349"/>
            <p14:sldId id="350"/>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585"/>
    <a:srgbClr val="66CDAA"/>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72" autoAdjust="0"/>
    <p:restoredTop sz="94660"/>
  </p:normalViewPr>
  <p:slideViewPr>
    <p:cSldViewPr snapToGrid="0">
      <p:cViewPr varScale="1">
        <p:scale>
          <a:sx n="76" d="100"/>
          <a:sy n="76" d="100"/>
        </p:scale>
        <p:origin x="102" y="534"/>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11/18/2022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11/18/2022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11/18/2022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11/18/2022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subset only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subset only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4" name="Rectangle: Rounded Corners 3">
            <a:extLst>
              <a:ext uri="{FF2B5EF4-FFF2-40B4-BE49-F238E27FC236}">
                <a16:creationId xmlns:a16="http://schemas.microsoft.com/office/drawing/2014/main" id="{1A6431D4-C380-6F3E-433F-B887A8EF9C8C}"/>
              </a:ext>
            </a:extLst>
          </p:cNvPr>
          <p:cNvSpPr/>
          <p:nvPr/>
        </p:nvSpPr>
        <p:spPr>
          <a:xfrm>
            <a:off x="924258" y="374503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5" name="TextBox 4">
            <a:extLst>
              <a:ext uri="{FF2B5EF4-FFF2-40B4-BE49-F238E27FC236}">
                <a16:creationId xmlns:a16="http://schemas.microsoft.com/office/drawing/2014/main" id="{F20E8F0D-603F-3C74-1CE3-F0A5DAAAC358}"/>
              </a:ext>
            </a:extLst>
          </p:cNvPr>
          <p:cNvSpPr txBox="1"/>
          <p:nvPr/>
        </p:nvSpPr>
        <p:spPr>
          <a:xfrm>
            <a:off x="3165956" y="3176365"/>
            <a:ext cx="832041"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OR</a:t>
            </a:r>
            <a:endParaRPr lang="en-US"/>
          </a:p>
        </p:txBody>
      </p:sp>
      <p:sp>
        <p:nvSpPr>
          <p:cNvPr id="6" name="Rectangle: Rounded Corners 5">
            <a:extLst>
              <a:ext uri="{FF2B5EF4-FFF2-40B4-BE49-F238E27FC236}">
                <a16:creationId xmlns:a16="http://schemas.microsoft.com/office/drawing/2014/main" id="{CC1537B1-1D28-2311-19A3-34F86D6C947F}"/>
              </a:ext>
            </a:extLst>
          </p:cNvPr>
          <p:cNvSpPr/>
          <p:nvPr/>
        </p:nvSpPr>
        <p:spPr>
          <a:xfrm>
            <a:off x="852410" y="1811937"/>
            <a:ext cx="7163085" cy="1073588"/>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A6B11-642B-AC93-E36F-42EAA110C6BE}"/>
              </a:ext>
            </a:extLst>
          </p:cNvPr>
          <p:cNvSpPr txBox="1"/>
          <p:nvPr/>
        </p:nvSpPr>
        <p:spPr>
          <a:xfrm>
            <a:off x="482600" y="1988070"/>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112.5 was the threshold, too many Prediabetic_L</a:t>
            </a:r>
            <a:endParaRPr lang="en-US" sz="1800"/>
          </a:p>
        </p:txBody>
      </p:sp>
      <p:sp>
        <p:nvSpPr>
          <p:cNvPr id="6" name="Title 1">
            <a:extLst>
              <a:ext uri="{FF2B5EF4-FFF2-40B4-BE49-F238E27FC236}">
                <a16:creationId xmlns:a16="http://schemas.microsoft.com/office/drawing/2014/main" id="{E251B751-9074-9CCE-58BE-D16598DC3E71}"/>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0" name="Picture 9">
            <a:extLst>
              <a:ext uri="{FF2B5EF4-FFF2-40B4-BE49-F238E27FC236}">
                <a16:creationId xmlns:a16="http://schemas.microsoft.com/office/drawing/2014/main" id="{5FB96E4D-524E-DF0B-AA2C-7E3FB59F135A}"/>
              </a:ext>
            </a:extLst>
          </p:cNvPr>
          <p:cNvPicPr>
            <a:picLocks noChangeAspect="1"/>
          </p:cNvPicPr>
          <p:nvPr/>
        </p:nvPicPr>
        <p:blipFill>
          <a:blip r:embed="rId2"/>
          <a:stretch>
            <a:fillRect/>
          </a:stretch>
        </p:blipFill>
        <p:spPr>
          <a:xfrm>
            <a:off x="3680978" y="1976401"/>
            <a:ext cx="5042561" cy="514547"/>
          </a:xfrm>
          <a:prstGeom prst="rect">
            <a:avLst/>
          </a:prstGeom>
        </p:spPr>
      </p:pic>
      <p:sp>
        <p:nvSpPr>
          <p:cNvPr id="11" name="TextBox 10">
            <a:extLst>
              <a:ext uri="{FF2B5EF4-FFF2-40B4-BE49-F238E27FC236}">
                <a16:creationId xmlns:a16="http://schemas.microsoft.com/office/drawing/2014/main" id="{EA44C9FD-826E-F5EB-47D3-EC14A4EC6EF8}"/>
              </a:ext>
            </a:extLst>
          </p:cNvPr>
          <p:cNvSpPr txBox="1"/>
          <p:nvPr/>
        </p:nvSpPr>
        <p:spPr>
          <a:xfrm>
            <a:off x="482599" y="3061658"/>
            <a:ext cx="309091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If 110 was the threshold, well-balanced. </a:t>
            </a:r>
            <a:endParaRPr lang="en-US" sz="1800"/>
          </a:p>
        </p:txBody>
      </p:sp>
      <p:pic>
        <p:nvPicPr>
          <p:cNvPr id="13" name="Picture 12">
            <a:extLst>
              <a:ext uri="{FF2B5EF4-FFF2-40B4-BE49-F238E27FC236}">
                <a16:creationId xmlns:a16="http://schemas.microsoft.com/office/drawing/2014/main" id="{B9453F5A-5854-B083-A0F3-01DA48293252}"/>
              </a:ext>
            </a:extLst>
          </p:cNvPr>
          <p:cNvPicPr>
            <a:picLocks noChangeAspect="1"/>
          </p:cNvPicPr>
          <p:nvPr/>
        </p:nvPicPr>
        <p:blipFill>
          <a:blip r:embed="rId3"/>
          <a:stretch>
            <a:fillRect/>
          </a:stretch>
        </p:blipFill>
        <p:spPr>
          <a:xfrm>
            <a:off x="3680978" y="3061657"/>
            <a:ext cx="5055424" cy="514547"/>
          </a:xfrm>
          <a:prstGeom prst="rect">
            <a:avLst/>
          </a:prstGeom>
        </p:spPr>
      </p:pic>
      <p:sp>
        <p:nvSpPr>
          <p:cNvPr id="14" name="TextBox 13">
            <a:extLst>
              <a:ext uri="{FF2B5EF4-FFF2-40B4-BE49-F238E27FC236}">
                <a16:creationId xmlns:a16="http://schemas.microsoft.com/office/drawing/2014/main" id="{DF0D17DC-FFF6-5C14-D5C8-D1C7AA2BB85D}"/>
              </a:ext>
            </a:extLst>
          </p:cNvPr>
          <p:cNvSpPr txBox="1"/>
          <p:nvPr/>
        </p:nvSpPr>
        <p:spPr>
          <a:xfrm>
            <a:off x="482598" y="4318280"/>
            <a:ext cx="8808547" cy="646331"/>
          </a:xfrm>
          <a:prstGeom prst="rect">
            <a:avLst/>
          </a:prstGeom>
          <a:noFill/>
        </p:spPr>
        <p:txBody>
          <a:bodyPr wrap="square">
            <a:spAutoFit/>
          </a:bodyPr>
          <a:lstStyle/>
          <a:p>
            <a:r>
              <a:rPr lang="en-US">
                <a:latin typeface="Arial" panose="020B0604020202020204" pitchFamily="34" charset="0"/>
                <a:cs typeface="Arial" panose="020B0604020202020204" pitchFamily="34" charset="0"/>
              </a:rPr>
              <a:t>But it’s a bit strange to have thresholds of 100, 110, 126 for separating Normal, Prediabetic_L, Prediabetic_H, and Diabetic.  </a:t>
            </a:r>
            <a:endParaRPr lang="en-US" sz="1800"/>
          </a:p>
        </p:txBody>
      </p:sp>
      <p:sp>
        <p:nvSpPr>
          <p:cNvPr id="15" name="Rectangle: Rounded Corners 14">
            <a:extLst>
              <a:ext uri="{FF2B5EF4-FFF2-40B4-BE49-F238E27FC236}">
                <a16:creationId xmlns:a16="http://schemas.microsoft.com/office/drawing/2014/main" id="{855B58E3-0B8F-EAD0-6DF9-BA70D4BA161E}"/>
              </a:ext>
            </a:extLst>
          </p:cNvPr>
          <p:cNvSpPr/>
          <p:nvPr/>
        </p:nvSpPr>
        <p:spPr>
          <a:xfrm>
            <a:off x="375138" y="262843"/>
            <a:ext cx="7163085" cy="1114936"/>
          </a:xfrm>
          <a:prstGeom prst="roundRect">
            <a:avLst>
              <a:gd name="adj" fmla="val 12149"/>
            </a:avLst>
          </a:prstGeom>
          <a:solidFill>
            <a:schemeClr val="accent3">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(Make an argument that Prediabetic spectrum is a continuum.)</a:t>
            </a:r>
          </a:p>
        </p:txBody>
      </p:sp>
      <p:sp>
        <p:nvSpPr>
          <p:cNvPr id="17" name="TextBox 16">
            <a:extLst>
              <a:ext uri="{FF2B5EF4-FFF2-40B4-BE49-F238E27FC236}">
                <a16:creationId xmlns:a16="http://schemas.microsoft.com/office/drawing/2014/main" id="{011D525D-D274-E23B-BA2F-D15D3C4BB792}"/>
              </a:ext>
            </a:extLst>
          </p:cNvPr>
          <p:cNvSpPr txBox="1"/>
          <p:nvPr/>
        </p:nvSpPr>
        <p:spPr>
          <a:xfrm>
            <a:off x="7538223" y="6410491"/>
            <a:ext cx="4467311" cy="369332"/>
          </a:xfrm>
          <a:prstGeom prst="rect">
            <a:avLst/>
          </a:prstGeom>
          <a:noFill/>
        </p:spPr>
        <p:txBody>
          <a:bodyPr wrap="square">
            <a:spAutoFit/>
          </a:bodyPr>
          <a:lstStyle/>
          <a:p>
            <a:r>
              <a:rPr lang="en-US"/>
              <a:t>15_subset_NHANES_males60to79_PredLH.R</a:t>
            </a:r>
          </a:p>
        </p:txBody>
      </p:sp>
    </p:spTree>
    <p:extLst>
      <p:ext uri="{BB962C8B-B14F-4D97-AF65-F5344CB8AC3E}">
        <p14:creationId xmlns:p14="http://schemas.microsoft.com/office/powerpoint/2010/main" val="37384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30688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sp>
        <p:nvSpPr>
          <p:cNvPr id="8" name="TextBox 7">
            <a:extLst>
              <a:ext uri="{FF2B5EF4-FFF2-40B4-BE49-F238E27FC236}">
                <a16:creationId xmlns:a16="http://schemas.microsoft.com/office/drawing/2014/main" id="{EC890986-213D-83E7-1D0F-408661B1B45E}"/>
              </a:ext>
            </a:extLst>
          </p:cNvPr>
          <p:cNvSpPr txBox="1"/>
          <p:nvPr/>
        </p:nvSpPr>
        <p:spPr>
          <a:xfrm>
            <a:off x="375138" y="1682234"/>
            <a:ext cx="11334262"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Take </a:t>
            </a:r>
            <a:r>
              <a:rPr lang="en-US" sz="1800">
                <a:latin typeface="Arial" panose="020B0604020202020204" pitchFamily="34" charset="0"/>
                <a:cs typeface="Arial" panose="020B0604020202020204" pitchFamily="34" charset="0"/>
              </a:rPr>
              <a:t>55 </a:t>
            </a:r>
            <a:r>
              <a:rPr lang="en-AU" sz="1800">
                <a:latin typeface="Arial" panose="020B0604020202020204" pitchFamily="34" charset="0"/>
                <a:cs typeface="Arial" panose="020B0604020202020204" pitchFamily="34" charset="0"/>
              </a:rPr>
              <a:t>random samples of Prediabetics, so </a:t>
            </a:r>
            <a:endParaRPr lang="en-US" sz="18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7A744CFB-D4B7-664B-553A-65C04CB5C850}"/>
              </a:ext>
            </a:extLst>
          </p:cNvPr>
          <p:cNvPicPr>
            <a:picLocks noChangeAspect="1"/>
          </p:cNvPicPr>
          <p:nvPr/>
        </p:nvPicPr>
        <p:blipFill>
          <a:blip r:embed="rId2"/>
          <a:stretch>
            <a:fillRect/>
          </a:stretch>
        </p:blipFill>
        <p:spPr>
          <a:xfrm>
            <a:off x="714633" y="2623847"/>
            <a:ext cx="4133333" cy="3390476"/>
          </a:xfrm>
          <a:prstGeom prst="rect">
            <a:avLst/>
          </a:prstGeom>
        </p:spPr>
      </p:pic>
      <p:sp>
        <p:nvSpPr>
          <p:cNvPr id="11" name="TextBox 10">
            <a:extLst>
              <a:ext uri="{FF2B5EF4-FFF2-40B4-BE49-F238E27FC236}">
                <a16:creationId xmlns:a16="http://schemas.microsoft.com/office/drawing/2014/main" id="{24022DBB-7D87-A6F9-2AD9-1DF7D75835EC}"/>
              </a:ext>
            </a:extLst>
          </p:cNvPr>
          <p:cNvSpPr txBox="1"/>
          <p:nvPr/>
        </p:nvSpPr>
        <p:spPr>
          <a:xfrm>
            <a:off x="428869"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ANOVA insignificant (p= 0.392)</a:t>
            </a:r>
            <a:endParaRPr lang="en-US" sz="18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5BB64E2-2D89-205D-7F39-7548EA804B9A}"/>
              </a:ext>
            </a:extLst>
          </p:cNvPr>
          <p:cNvSpPr txBox="1"/>
          <p:nvPr/>
        </p:nvSpPr>
        <p:spPr>
          <a:xfrm>
            <a:off x="5565257" y="2199350"/>
            <a:ext cx="4790831" cy="369332"/>
          </a:xfrm>
          <a:prstGeom prst="rect">
            <a:avLst/>
          </a:prstGeom>
          <a:noFill/>
        </p:spPr>
        <p:txBody>
          <a:bodyPr wrap="square">
            <a:spAutoFit/>
          </a:bodyPr>
          <a:lstStyle/>
          <a:p>
            <a:r>
              <a:rPr lang="en-AU" sz="1800">
                <a:latin typeface="Arial" panose="020B0604020202020204" pitchFamily="34" charset="0"/>
                <a:cs typeface="Arial" panose="020B0604020202020204" pitchFamily="34" charset="0"/>
              </a:rPr>
              <a:t>BMI: ANOVA significant (p= 0.00105)</a:t>
            </a:r>
            <a:endParaRPr lang="en-US" sz="180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D800C62D-799F-203A-98AC-AA24F8BFCE12}"/>
              </a:ext>
            </a:extLst>
          </p:cNvPr>
          <p:cNvPicPr>
            <a:picLocks noChangeAspect="1"/>
          </p:cNvPicPr>
          <p:nvPr/>
        </p:nvPicPr>
        <p:blipFill>
          <a:blip r:embed="rId3"/>
          <a:stretch>
            <a:fillRect/>
          </a:stretch>
        </p:blipFill>
        <p:spPr>
          <a:xfrm>
            <a:off x="5690576" y="2623847"/>
            <a:ext cx="4133333" cy="3390476"/>
          </a:xfrm>
          <a:prstGeom prst="rect">
            <a:avLst/>
          </a:prstGeom>
        </p:spPr>
      </p:pic>
      <p:sp>
        <p:nvSpPr>
          <p:cNvPr id="16" name="TextBox 15">
            <a:extLst>
              <a:ext uri="{FF2B5EF4-FFF2-40B4-BE49-F238E27FC236}">
                <a16:creationId xmlns:a16="http://schemas.microsoft.com/office/drawing/2014/main" id="{8AFE65B8-39D2-3A99-4585-82D27351FE78}"/>
              </a:ext>
            </a:extLst>
          </p:cNvPr>
          <p:cNvSpPr txBox="1"/>
          <p:nvPr/>
        </p:nvSpPr>
        <p:spPr>
          <a:xfrm>
            <a:off x="5690576" y="6126335"/>
            <a:ext cx="5999988" cy="584775"/>
          </a:xfrm>
          <a:prstGeom prst="rect">
            <a:avLst/>
          </a:prstGeom>
          <a:noFill/>
        </p:spPr>
        <p:txBody>
          <a:bodyPr wrap="square">
            <a:spAutoFit/>
          </a:bodyPr>
          <a:lstStyle/>
          <a:p>
            <a:r>
              <a:rPr lang="en-AU" sz="1600">
                <a:latin typeface="Arial" panose="020B0604020202020204" pitchFamily="34" charset="0"/>
                <a:cs typeface="Arial" panose="020B0604020202020204" pitchFamily="34" charset="0"/>
              </a:rPr>
              <a:t>Normal and Prediabetic are not different, but Diabetic was different from Normal (p=0.0008) and Prediabetic (p=0.0427) </a:t>
            </a:r>
            <a:endParaRPr lang="en-US" sz="160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4"/>
          <a:stretch>
            <a:fillRect/>
          </a:stretch>
        </p:blipFill>
        <p:spPr>
          <a:xfrm>
            <a:off x="6269037" y="507126"/>
            <a:ext cx="3863282" cy="673269"/>
          </a:xfrm>
          <a:prstGeom prst="rect">
            <a:avLst/>
          </a:prstGeom>
        </p:spPr>
      </p:pic>
    </p:spTree>
    <p:extLst>
      <p:ext uri="{BB962C8B-B14F-4D97-AF65-F5344CB8AC3E}">
        <p14:creationId xmlns:p14="http://schemas.microsoft.com/office/powerpoint/2010/main" val="2309967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sp>
        <p:nvSpPr>
          <p:cNvPr id="5" name="Rectangle: Rounded Corners 4">
            <a:extLst>
              <a:ext uri="{FF2B5EF4-FFF2-40B4-BE49-F238E27FC236}">
                <a16:creationId xmlns:a16="http://schemas.microsoft.com/office/drawing/2014/main" id="{FDB70FDD-0C0D-9DA8-795D-331D61C54585}"/>
              </a:ext>
            </a:extLst>
          </p:cNvPr>
          <p:cNvSpPr/>
          <p:nvPr/>
        </p:nvSpPr>
        <p:spPr>
          <a:xfrm>
            <a:off x="375138" y="273353"/>
            <a:ext cx="5315438" cy="1073588"/>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 Random sampling of prediabetic</a:t>
            </a:r>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pic>
        <p:nvPicPr>
          <p:cNvPr id="6" name="Picture 5">
            <a:extLst>
              <a:ext uri="{FF2B5EF4-FFF2-40B4-BE49-F238E27FC236}">
                <a16:creationId xmlns:a16="http://schemas.microsoft.com/office/drawing/2014/main" id="{E0A1C341-6099-7507-0C20-40684025FD52}"/>
              </a:ext>
            </a:extLst>
          </p:cNvPr>
          <p:cNvPicPr>
            <a:picLocks noChangeAspect="1"/>
          </p:cNvPicPr>
          <p:nvPr/>
        </p:nvPicPr>
        <p:blipFill>
          <a:blip r:embed="rId3"/>
          <a:stretch>
            <a:fillRect/>
          </a:stretch>
        </p:blipFill>
        <p:spPr>
          <a:xfrm>
            <a:off x="629070" y="1671724"/>
            <a:ext cx="5704357" cy="4679150"/>
          </a:xfrm>
          <a:prstGeom prst="rect">
            <a:avLst/>
          </a:prstGeom>
        </p:spPr>
      </p:pic>
    </p:spTree>
    <p:extLst>
      <p:ext uri="{BB962C8B-B14F-4D97-AF65-F5344CB8AC3E}">
        <p14:creationId xmlns:p14="http://schemas.microsoft.com/office/powerpoint/2010/main" val="4275787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0.36. Groups are not different.</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12" name="Picture 11" descr="Chart, diagram&#10;&#10;Description automatically generated">
            <a:extLst>
              <a:ext uri="{FF2B5EF4-FFF2-40B4-BE49-F238E27FC236}">
                <a16:creationId xmlns:a16="http://schemas.microsoft.com/office/drawing/2014/main" id="{45C4BCD1-39C5-3D1B-9A13-D9C9AB74D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64" y="1683535"/>
            <a:ext cx="4144099" cy="3256078"/>
          </a:xfrm>
          <a:prstGeom prst="rect">
            <a:avLst/>
          </a:prstGeom>
        </p:spPr>
      </p:pic>
      <p:pic>
        <p:nvPicPr>
          <p:cNvPr id="18" name="Picture 17" descr="Chart, scatter chart&#10;&#10;Description automatically generated">
            <a:extLst>
              <a:ext uri="{FF2B5EF4-FFF2-40B4-BE49-F238E27FC236}">
                <a16:creationId xmlns:a16="http://schemas.microsoft.com/office/drawing/2014/main" id="{AB8D9BB1-4B6F-B68B-082E-8E11AE0B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811" y="170771"/>
            <a:ext cx="4137501" cy="3250894"/>
          </a:xfrm>
          <a:prstGeom prst="rect">
            <a:avLst/>
          </a:prstGeom>
        </p:spPr>
      </p:pic>
      <p:pic>
        <p:nvPicPr>
          <p:cNvPr id="16" name="Picture 15" descr="Chart, scatter chart&#10;&#10;Description automatically generated">
            <a:extLst>
              <a:ext uri="{FF2B5EF4-FFF2-40B4-BE49-F238E27FC236}">
                <a16:creationId xmlns:a16="http://schemas.microsoft.com/office/drawing/2014/main" id="{62B15B15-F373-2D61-E316-368F39EDB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565" y="170770"/>
            <a:ext cx="4137501" cy="3250893"/>
          </a:xfrm>
          <a:prstGeom prst="rect">
            <a:avLst/>
          </a:prstGeom>
        </p:spPr>
      </p:pic>
      <p:pic>
        <p:nvPicPr>
          <p:cNvPr id="20" name="Picture 19" descr="Chart, bubble chart&#10;&#10;Description automatically generated">
            <a:extLst>
              <a:ext uri="{FF2B5EF4-FFF2-40B4-BE49-F238E27FC236}">
                <a16:creationId xmlns:a16="http://schemas.microsoft.com/office/drawing/2014/main" id="{90AA43DF-166D-FE23-1220-A33F830D65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9211" y="3410936"/>
            <a:ext cx="4144101" cy="3256079"/>
          </a:xfrm>
          <a:prstGeom prst="rect">
            <a:avLst/>
          </a:prstGeom>
        </p:spPr>
      </p:pic>
    </p:spTree>
    <p:extLst>
      <p:ext uri="{BB962C8B-B14F-4D97-AF65-F5344CB8AC3E}">
        <p14:creationId xmlns:p14="http://schemas.microsoft.com/office/powerpoint/2010/main" val="709433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7" y="481406"/>
            <a:ext cx="4818185" cy="1073588"/>
          </a:xfrm>
        </p:spPr>
        <p:txBody>
          <a:bodyPr>
            <a:noAutofit/>
          </a:bodyPr>
          <a:lstStyle/>
          <a:p>
            <a:r>
              <a:rPr lang="en-AU" sz="2800"/>
              <a:t>Male in 60to79  Lv3 UN</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Diabetic vs Normal are different. (p: 0.026)</a:t>
            </a:r>
          </a:p>
        </p:txBody>
      </p:sp>
      <p:sp>
        <p:nvSpPr>
          <p:cNvPr id="3" name="Rectangle: Rounded Corners 2">
            <a:extLst>
              <a:ext uri="{FF2B5EF4-FFF2-40B4-BE49-F238E27FC236}">
                <a16:creationId xmlns:a16="http://schemas.microsoft.com/office/drawing/2014/main" id="{4190BE79-FA7C-5538-8F4D-94534A1B3909}"/>
              </a:ext>
            </a:extLst>
          </p:cNvPr>
          <p:cNvSpPr/>
          <p:nvPr/>
        </p:nvSpPr>
        <p:spPr>
          <a:xfrm>
            <a:off x="126510" y="174211"/>
            <a:ext cx="4818185" cy="366217"/>
          </a:xfrm>
          <a:prstGeom prst="roundRect">
            <a:avLst>
              <a:gd name="adj" fmla="val 12149"/>
            </a:avLst>
          </a:prstGeom>
          <a:solidFill>
            <a:schemeClr val="accent4">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Random sampling of prediabetic</a:t>
            </a:r>
          </a:p>
        </p:txBody>
      </p:sp>
      <p:pic>
        <p:nvPicPr>
          <p:cNvPr id="6" name="Picture 5">
            <a:extLst>
              <a:ext uri="{FF2B5EF4-FFF2-40B4-BE49-F238E27FC236}">
                <a16:creationId xmlns:a16="http://schemas.microsoft.com/office/drawing/2014/main" id="{BAC81E34-550E-A4EB-814E-8D812D81B9B3}"/>
              </a:ext>
            </a:extLst>
          </p:cNvPr>
          <p:cNvPicPr>
            <a:picLocks noChangeAspect="1"/>
          </p:cNvPicPr>
          <p:nvPr/>
        </p:nvPicPr>
        <p:blipFill>
          <a:blip r:embed="rId2"/>
          <a:stretch>
            <a:fillRect/>
          </a:stretch>
        </p:blipFill>
        <p:spPr>
          <a:xfrm>
            <a:off x="148364" y="1554994"/>
            <a:ext cx="4133333" cy="3390476"/>
          </a:xfrm>
          <a:prstGeom prst="rect">
            <a:avLst/>
          </a:prstGeom>
        </p:spPr>
      </p:pic>
      <p:pic>
        <p:nvPicPr>
          <p:cNvPr id="12" name="Picture 11">
            <a:extLst>
              <a:ext uri="{FF2B5EF4-FFF2-40B4-BE49-F238E27FC236}">
                <a16:creationId xmlns:a16="http://schemas.microsoft.com/office/drawing/2014/main" id="{AF998E57-298D-0D82-0497-90F7207173F6}"/>
              </a:ext>
            </a:extLst>
          </p:cNvPr>
          <p:cNvPicPr>
            <a:picLocks noChangeAspect="1"/>
          </p:cNvPicPr>
          <p:nvPr/>
        </p:nvPicPr>
        <p:blipFill>
          <a:blip r:embed="rId3"/>
          <a:stretch>
            <a:fillRect/>
          </a:stretch>
        </p:blipFill>
        <p:spPr>
          <a:xfrm>
            <a:off x="8058667" y="3327369"/>
            <a:ext cx="4133333" cy="3390476"/>
          </a:xfrm>
          <a:prstGeom prst="rect">
            <a:avLst/>
          </a:prstGeom>
        </p:spPr>
      </p:pic>
      <p:pic>
        <p:nvPicPr>
          <p:cNvPr id="8" name="Picture 7">
            <a:extLst>
              <a:ext uri="{FF2B5EF4-FFF2-40B4-BE49-F238E27FC236}">
                <a16:creationId xmlns:a16="http://schemas.microsoft.com/office/drawing/2014/main" id="{7FA6C055-3ECA-BCD4-9666-AE731FC0792B}"/>
              </a:ext>
            </a:extLst>
          </p:cNvPr>
          <p:cNvPicPr>
            <a:picLocks noChangeAspect="1"/>
          </p:cNvPicPr>
          <p:nvPr/>
        </p:nvPicPr>
        <p:blipFill>
          <a:blip r:embed="rId4"/>
          <a:stretch>
            <a:fillRect/>
          </a:stretch>
        </p:blipFill>
        <p:spPr>
          <a:xfrm>
            <a:off x="4966549" y="145243"/>
            <a:ext cx="4133333" cy="3390476"/>
          </a:xfrm>
          <a:prstGeom prst="rect">
            <a:avLst/>
          </a:prstGeom>
        </p:spPr>
      </p:pic>
      <p:pic>
        <p:nvPicPr>
          <p:cNvPr id="10" name="Picture 9">
            <a:extLst>
              <a:ext uri="{FF2B5EF4-FFF2-40B4-BE49-F238E27FC236}">
                <a16:creationId xmlns:a16="http://schemas.microsoft.com/office/drawing/2014/main" id="{B854F37F-763C-60A2-062E-372CCA66856E}"/>
              </a:ext>
            </a:extLst>
          </p:cNvPr>
          <p:cNvPicPr>
            <a:picLocks noChangeAspect="1"/>
          </p:cNvPicPr>
          <p:nvPr/>
        </p:nvPicPr>
        <p:blipFill>
          <a:blip r:embed="rId5"/>
          <a:stretch>
            <a:fillRect/>
          </a:stretch>
        </p:blipFill>
        <p:spPr>
          <a:xfrm>
            <a:off x="8023846" y="145243"/>
            <a:ext cx="4133333" cy="3390476"/>
          </a:xfrm>
          <a:prstGeom prst="rect">
            <a:avLst/>
          </a:prstGeom>
        </p:spPr>
      </p:pic>
      <p:sp>
        <p:nvSpPr>
          <p:cNvPr id="13" name="Speech Bubble: Rectangle with Corners Rounded 12">
            <a:extLst>
              <a:ext uri="{FF2B5EF4-FFF2-40B4-BE49-F238E27FC236}">
                <a16:creationId xmlns:a16="http://schemas.microsoft.com/office/drawing/2014/main" id="{7D16F49A-ADB3-6AC1-04B8-ECB2EFFDF470}"/>
              </a:ext>
            </a:extLst>
          </p:cNvPr>
          <p:cNvSpPr/>
          <p:nvPr/>
        </p:nvSpPr>
        <p:spPr>
          <a:xfrm>
            <a:off x="4944695" y="5473700"/>
            <a:ext cx="2965610" cy="902894"/>
          </a:xfrm>
          <a:prstGeom prst="wedgeRoundRectCallout">
            <a:avLst>
              <a:gd name="adj1" fmla="val -57075"/>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Try bootstrapping many times.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79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many times</a:t>
            </a:r>
            <a:r>
              <a:rPr lang="en-US" sz="200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821464" y="1872040"/>
            <a:ext cx="5884136" cy="280076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Take random 55 samples from Prediabetic</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food tree, OUT table, tax table.</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Generate phyloseq object</a:t>
            </a:r>
          </a:p>
          <a:p>
            <a:r>
              <a:rPr lang="en-US" sz="1600">
                <a:solidFill>
                  <a:schemeClr val="tx1">
                    <a:lumMod val="85000"/>
                    <a:lumOff val="15000"/>
                  </a:schemeClr>
                </a:solidFill>
                <a:latin typeface="Arial" panose="020B0604020202020204" pitchFamily="34" charset="0"/>
                <a:cs typeface="Arial" panose="020B0604020202020204" pitchFamily="34" charset="0"/>
              </a:rPr>
              <a:t>|</a:t>
            </a:r>
          </a:p>
          <a:p>
            <a:r>
              <a:rPr lang="en-US" sz="1600">
                <a:solidFill>
                  <a:schemeClr val="tx1">
                    <a:lumMod val="85000"/>
                    <a:lumOff val="15000"/>
                  </a:schemeClr>
                </a:solidFill>
                <a:latin typeface="Arial" panose="020B0604020202020204" pitchFamily="34" charset="0"/>
                <a:cs typeface="Arial" panose="020B0604020202020204" pitchFamily="34" charset="0"/>
              </a:rPr>
              <a:t>Ordination and save p-values of </a:t>
            </a:r>
          </a:p>
          <a:p>
            <a:r>
              <a:rPr lang="en-US" sz="1600">
                <a:solidFill>
                  <a:schemeClr val="tx1">
                    <a:lumMod val="85000"/>
                    <a:lumOff val="15000"/>
                  </a:schemeClr>
                </a:solidFill>
                <a:latin typeface="Arial" panose="020B0604020202020204" pitchFamily="34" charset="0"/>
                <a:cs typeface="Arial" panose="020B0604020202020204" pitchFamily="34" charset="0"/>
              </a:rPr>
              <a:t>adonis::bdisp, </a:t>
            </a:r>
          </a:p>
          <a:p>
            <a:r>
              <a:rPr lang="en-US" sz="1600">
                <a:solidFill>
                  <a:schemeClr val="tx1">
                    <a:lumMod val="85000"/>
                    <a:lumOff val="15000"/>
                  </a:schemeClr>
                </a:solidFill>
                <a:latin typeface="Arial" panose="020B0604020202020204" pitchFamily="34" charset="0"/>
                <a:cs typeface="Arial" panose="020B0604020202020204" pitchFamily="34" charset="0"/>
              </a:rPr>
              <a:t>adonis::vegan,</a:t>
            </a:r>
          </a:p>
          <a:p>
            <a:r>
              <a:rPr lang="en-US" sz="1600">
                <a:solidFill>
                  <a:schemeClr val="tx1">
                    <a:lumMod val="85000"/>
                    <a:lumOff val="15000"/>
                  </a:schemeClr>
                </a:solidFill>
                <a:latin typeface="Arial" panose="020B0604020202020204" pitchFamily="34" charset="0"/>
                <a:cs typeface="Arial" panose="020B0604020202020204" pitchFamily="34" charset="0"/>
              </a:rPr>
              <a:t>pairwise.adonis, only if adonis is significant. If not, “NA”.</a:t>
            </a:r>
          </a:p>
          <a:p>
            <a:endParaRPr lang="en-US" sz="1600">
              <a:solidFill>
                <a:schemeClr val="tx1">
                  <a:lumMod val="85000"/>
                  <a:lumOff val="15000"/>
                </a:schemeClr>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B035A5D0-21DA-9FDD-596D-F9D040539CD9}"/>
              </a:ext>
            </a:extLst>
          </p:cNvPr>
          <p:cNvGraphicFramePr>
            <a:graphicFrameLocks noGrp="1"/>
          </p:cNvGraphicFramePr>
          <p:nvPr>
            <p:extLst>
              <p:ext uri="{D42A27DB-BD31-4B8C-83A1-F6EECF244321}">
                <p14:modId xmlns:p14="http://schemas.microsoft.com/office/powerpoint/2010/main" val="3181518377"/>
              </p:ext>
            </p:extLst>
          </p:nvPr>
        </p:nvGraphicFramePr>
        <p:xfrm>
          <a:off x="6716019" y="2985916"/>
          <a:ext cx="3507684" cy="3040380"/>
        </p:xfrm>
        <a:graphic>
          <a:graphicData uri="http://schemas.openxmlformats.org/drawingml/2006/table">
            <a:tbl>
              <a:tblPr/>
              <a:tblGrid>
                <a:gridCol w="876921">
                  <a:extLst>
                    <a:ext uri="{9D8B030D-6E8A-4147-A177-3AD203B41FA5}">
                      <a16:colId xmlns:a16="http://schemas.microsoft.com/office/drawing/2014/main" val="464266220"/>
                    </a:ext>
                  </a:extLst>
                </a:gridCol>
                <a:gridCol w="876921">
                  <a:extLst>
                    <a:ext uri="{9D8B030D-6E8A-4147-A177-3AD203B41FA5}">
                      <a16:colId xmlns:a16="http://schemas.microsoft.com/office/drawing/2014/main" val="4125869911"/>
                    </a:ext>
                  </a:extLst>
                </a:gridCol>
                <a:gridCol w="876921">
                  <a:extLst>
                    <a:ext uri="{9D8B030D-6E8A-4147-A177-3AD203B41FA5}">
                      <a16:colId xmlns:a16="http://schemas.microsoft.com/office/drawing/2014/main" val="3216505175"/>
                    </a:ext>
                  </a:extLst>
                </a:gridCol>
                <a:gridCol w="876921">
                  <a:extLst>
                    <a:ext uri="{9D8B030D-6E8A-4147-A177-3AD203B41FA5}">
                      <a16:colId xmlns:a16="http://schemas.microsoft.com/office/drawing/2014/main" val="1732362513"/>
                    </a:ext>
                  </a:extLst>
                </a:gridCol>
              </a:tblGrid>
              <a:tr h="247532">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dist.p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adonis.p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&lt;0.05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0424092"/>
                  </a:ext>
                </a:extLst>
              </a:tr>
              <a:tr h="247532">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0.716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0.090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5410192"/>
                  </a:ext>
                </a:extLst>
              </a:tr>
              <a:tr h="247532">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0.190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0.020</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584145653"/>
                  </a:ext>
                </a:extLst>
              </a:tr>
              <a:tr h="247532">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0.068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0.014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74861293"/>
                  </a:ext>
                </a:extLst>
              </a:tr>
              <a:tr h="247532">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0.406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0.056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79457504"/>
                  </a:ext>
                </a:extLst>
              </a:tr>
              <a:tr h="247532">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94133482"/>
                  </a:ext>
                </a:extLst>
              </a:tr>
              <a:tr h="247532">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0.094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0.003</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838637383"/>
                  </a:ext>
                </a:extLst>
              </a:tr>
              <a:tr h="247532">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0.580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0.106</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75849259"/>
                  </a:ext>
                </a:extLst>
              </a:tr>
              <a:tr h="247532">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0.754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0.080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5138010"/>
                  </a:ext>
                </a:extLst>
              </a:tr>
              <a:tr h="247532">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0.496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0.009</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2685851197"/>
                  </a:ext>
                </a:extLst>
              </a:tr>
              <a:tr h="247532">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0.640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3776285"/>
                  </a:ext>
                </a:extLst>
              </a:tr>
              <a:tr h="247532">
                <a:tc>
                  <a:txBody>
                    <a:bodyPr/>
                    <a:lstStyle/>
                    <a:p>
                      <a:pPr algn="ctr" fontAlgn="b"/>
                      <a:r>
                        <a:rPr lang="en-US" sz="1600" b="0" i="0" u="none" strike="noStrike">
                          <a:solidFill>
                            <a:srgbClr val="000000"/>
                          </a:solidFill>
                          <a:effectLst/>
                          <a:latin typeface="Calibri" panose="020F0502020204030204" pitchFamily="34" charset="0"/>
                        </a:rPr>
                        <a:t>Mean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0.444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0.045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990211"/>
                  </a:ext>
                </a:extLst>
              </a:tr>
            </a:tbl>
          </a:graphicData>
        </a:graphic>
      </p:graphicFrame>
      <p:sp>
        <p:nvSpPr>
          <p:cNvPr id="6" name="TextBox 5">
            <a:extLst>
              <a:ext uri="{FF2B5EF4-FFF2-40B4-BE49-F238E27FC236}">
                <a16:creationId xmlns:a16="http://schemas.microsoft.com/office/drawing/2014/main" id="{1861718B-B400-5C84-D16E-1B5C0069AE9C}"/>
              </a:ext>
            </a:extLst>
          </p:cNvPr>
          <p:cNvSpPr txBox="1"/>
          <p:nvPr/>
        </p:nvSpPr>
        <p:spPr>
          <a:xfrm>
            <a:off x="6716019" y="2616584"/>
            <a:ext cx="2874963"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(n=10)</a:t>
            </a:r>
            <a:endParaRPr lang="en-US"/>
          </a:p>
        </p:txBody>
      </p:sp>
    </p:spTree>
    <p:extLst>
      <p:ext uri="{BB962C8B-B14F-4D97-AF65-F5344CB8AC3E}">
        <p14:creationId xmlns:p14="http://schemas.microsoft.com/office/powerpoint/2010/main" val="2296867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(n=10)</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356478" y="1833940"/>
            <a:ext cx="4498743"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1 means the pair of comparison was different for each of the 10 runs.</a:t>
            </a:r>
          </a:p>
        </p:txBody>
      </p:sp>
      <p:graphicFrame>
        <p:nvGraphicFramePr>
          <p:cNvPr id="5" name="Table 4">
            <a:extLst>
              <a:ext uri="{FF2B5EF4-FFF2-40B4-BE49-F238E27FC236}">
                <a16:creationId xmlns:a16="http://schemas.microsoft.com/office/drawing/2014/main" id="{3A29F2F9-5DDB-25AB-6A4A-EB9F71D44961}"/>
              </a:ext>
            </a:extLst>
          </p:cNvPr>
          <p:cNvGraphicFramePr>
            <a:graphicFrameLocks noGrp="1"/>
          </p:cNvGraphicFramePr>
          <p:nvPr>
            <p:extLst>
              <p:ext uri="{D42A27DB-BD31-4B8C-83A1-F6EECF244321}">
                <p14:modId xmlns:p14="http://schemas.microsoft.com/office/powerpoint/2010/main" val="537996115"/>
              </p:ext>
            </p:extLst>
          </p:nvPr>
        </p:nvGraphicFramePr>
        <p:xfrm>
          <a:off x="495300" y="2418715"/>
          <a:ext cx="4279899" cy="3040380"/>
        </p:xfrm>
        <a:graphic>
          <a:graphicData uri="http://schemas.openxmlformats.org/drawingml/2006/table">
            <a:tbl>
              <a:tblPr/>
              <a:tblGrid>
                <a:gridCol w="928520">
                  <a:extLst>
                    <a:ext uri="{9D8B030D-6E8A-4147-A177-3AD203B41FA5}">
                      <a16:colId xmlns:a16="http://schemas.microsoft.com/office/drawing/2014/main" val="1790146815"/>
                    </a:ext>
                  </a:extLst>
                </a:gridCol>
                <a:gridCol w="1121962">
                  <a:extLst>
                    <a:ext uri="{9D8B030D-6E8A-4147-A177-3AD203B41FA5}">
                      <a16:colId xmlns:a16="http://schemas.microsoft.com/office/drawing/2014/main" val="473592687"/>
                    </a:ext>
                  </a:extLst>
                </a:gridCol>
                <a:gridCol w="1088111">
                  <a:extLst>
                    <a:ext uri="{9D8B030D-6E8A-4147-A177-3AD203B41FA5}">
                      <a16:colId xmlns:a16="http://schemas.microsoft.com/office/drawing/2014/main" val="3656197407"/>
                    </a:ext>
                  </a:extLst>
                </a:gridCol>
                <a:gridCol w="1141306">
                  <a:extLst>
                    <a:ext uri="{9D8B030D-6E8A-4147-A177-3AD203B41FA5}">
                      <a16:colId xmlns:a16="http://schemas.microsoft.com/office/drawing/2014/main" val="3098136380"/>
                    </a:ext>
                  </a:extLst>
                </a:gridCol>
              </a:tblGrid>
              <a:tr h="205383">
                <a:tc>
                  <a:txBody>
                    <a:bodyPr/>
                    <a:lstStyle/>
                    <a:p>
                      <a:pPr algn="l" fontAlgn="b"/>
                      <a:r>
                        <a:rPr lang="en-US" sz="1600" b="0" i="0" u="none" strike="noStrike">
                          <a:solidFill>
                            <a:srgbClr val="000000"/>
                          </a:solidFill>
                          <a:effectLst/>
                          <a:latin typeface="Calibri" panose="020F0502020204030204" pitchFamily="34" charset="0"/>
                        </a:rPr>
                        <a:t>number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Dia_vs_Pre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199245"/>
                  </a:ext>
                </a:extLst>
              </a:tr>
              <a:tr h="205383">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683232511"/>
                  </a:ext>
                </a:extLst>
              </a:tr>
              <a:tr h="205383">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398394803"/>
                  </a:ext>
                </a:extLst>
              </a:tr>
              <a:tr h="205383">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50851356"/>
                  </a:ext>
                </a:extLst>
              </a:tr>
              <a:tr h="205383">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2224707855"/>
                  </a:ext>
                </a:extLst>
              </a:tr>
              <a:tr h="205383">
                <a:tc>
                  <a:txBody>
                    <a:bodyPr/>
                    <a:lstStyle/>
                    <a:p>
                      <a:pPr algn="ctr" fontAlgn="b"/>
                      <a:r>
                        <a:rPr lang="en-US" sz="16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507134202"/>
                  </a:ext>
                </a:extLst>
              </a:tr>
              <a:tr h="205383">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426483857"/>
                  </a:ext>
                </a:extLst>
              </a:tr>
              <a:tr h="205383">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929336523"/>
                  </a:ext>
                </a:extLst>
              </a:tr>
              <a:tr h="205383">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NA</a:t>
                      </a:r>
                    </a:p>
                  </a:txBody>
                  <a:tcPr marL="9525" marR="9525" marT="9525" marB="0" anchor="b">
                    <a:lnL>
                      <a:noFill/>
                    </a:lnL>
                    <a:lnR>
                      <a:noFill/>
                    </a:lnR>
                    <a:lnT>
                      <a:noFill/>
                    </a:lnT>
                    <a:lnB>
                      <a:noFill/>
                    </a:lnB>
                  </a:tcPr>
                </a:tc>
                <a:extLst>
                  <a:ext uri="{0D108BD9-81ED-4DB2-BD59-A6C34878D82A}">
                    <a16:rowId xmlns:a16="http://schemas.microsoft.com/office/drawing/2014/main" val="1109597047"/>
                  </a:ext>
                </a:extLst>
              </a:tr>
              <a:tr h="205383">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470419976"/>
                  </a:ext>
                </a:extLst>
              </a:tr>
              <a:tr h="205383">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6346747"/>
                  </a:ext>
                </a:extLst>
              </a:tr>
              <a:tr h="205383">
                <a:tc>
                  <a:txBody>
                    <a:bodyPr/>
                    <a:lstStyle/>
                    <a:p>
                      <a:pPr algn="l" fontAlgn="b"/>
                      <a:r>
                        <a:rPr lang="en-US" sz="1600" b="0"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3325030"/>
                  </a:ext>
                </a:extLst>
              </a:tr>
            </a:tbl>
          </a:graphicData>
        </a:graphic>
      </p:graphicFrame>
      <p:pic>
        <p:nvPicPr>
          <p:cNvPr id="8" name="Picture 7">
            <a:extLst>
              <a:ext uri="{FF2B5EF4-FFF2-40B4-BE49-F238E27FC236}">
                <a16:creationId xmlns:a16="http://schemas.microsoft.com/office/drawing/2014/main" id="{09090746-D19C-46CF-F6D1-23C639A9234E}"/>
              </a:ext>
            </a:extLst>
          </p:cNvPr>
          <p:cNvPicPr>
            <a:picLocks noChangeAspect="1"/>
          </p:cNvPicPr>
          <p:nvPr/>
        </p:nvPicPr>
        <p:blipFill>
          <a:blip r:embed="rId3"/>
          <a:stretch>
            <a:fillRect/>
          </a:stretch>
        </p:blipFill>
        <p:spPr>
          <a:xfrm>
            <a:off x="5724777" y="2110439"/>
            <a:ext cx="3727487" cy="2426750"/>
          </a:xfrm>
          <a:prstGeom prst="rect">
            <a:avLst/>
          </a:prstGeom>
        </p:spPr>
      </p:pic>
      <p:pic>
        <p:nvPicPr>
          <p:cNvPr id="10" name="Picture 9">
            <a:extLst>
              <a:ext uri="{FF2B5EF4-FFF2-40B4-BE49-F238E27FC236}">
                <a16:creationId xmlns:a16="http://schemas.microsoft.com/office/drawing/2014/main" id="{0D505032-D5E2-C816-64E3-5E95F371627D}"/>
              </a:ext>
            </a:extLst>
          </p:cNvPr>
          <p:cNvPicPr>
            <a:picLocks noChangeAspect="1"/>
          </p:cNvPicPr>
          <p:nvPr/>
        </p:nvPicPr>
        <p:blipFill>
          <a:blip r:embed="rId4"/>
          <a:stretch>
            <a:fillRect/>
          </a:stretch>
        </p:blipFill>
        <p:spPr>
          <a:xfrm>
            <a:off x="8434842" y="2110439"/>
            <a:ext cx="3727488" cy="2426751"/>
          </a:xfrm>
          <a:prstGeom prst="rect">
            <a:avLst/>
          </a:prstGeom>
        </p:spPr>
      </p:pic>
      <p:pic>
        <p:nvPicPr>
          <p:cNvPr id="12" name="Picture 11">
            <a:extLst>
              <a:ext uri="{FF2B5EF4-FFF2-40B4-BE49-F238E27FC236}">
                <a16:creationId xmlns:a16="http://schemas.microsoft.com/office/drawing/2014/main" id="{8A2FF8EC-102C-4C6D-66DF-6625DE832091}"/>
              </a:ext>
            </a:extLst>
          </p:cNvPr>
          <p:cNvPicPr>
            <a:picLocks noChangeAspect="1"/>
          </p:cNvPicPr>
          <p:nvPr/>
        </p:nvPicPr>
        <p:blipFill>
          <a:blip r:embed="rId5"/>
          <a:stretch>
            <a:fillRect/>
          </a:stretch>
        </p:blipFill>
        <p:spPr>
          <a:xfrm>
            <a:off x="5724777" y="4230059"/>
            <a:ext cx="3727487" cy="2426750"/>
          </a:xfrm>
          <a:prstGeom prst="rect">
            <a:avLst/>
          </a:prstGeom>
        </p:spPr>
      </p:pic>
      <p:pic>
        <p:nvPicPr>
          <p:cNvPr id="14" name="Picture 13">
            <a:extLst>
              <a:ext uri="{FF2B5EF4-FFF2-40B4-BE49-F238E27FC236}">
                <a16:creationId xmlns:a16="http://schemas.microsoft.com/office/drawing/2014/main" id="{DA072A88-DBC3-40C9-C5DF-D9FCCBBC8F84}"/>
              </a:ext>
            </a:extLst>
          </p:cNvPr>
          <p:cNvPicPr>
            <a:picLocks noChangeAspect="1"/>
          </p:cNvPicPr>
          <p:nvPr/>
        </p:nvPicPr>
        <p:blipFill>
          <a:blip r:embed="rId6"/>
          <a:stretch>
            <a:fillRect/>
          </a:stretch>
        </p:blipFill>
        <p:spPr>
          <a:xfrm>
            <a:off x="8434839" y="4230058"/>
            <a:ext cx="3727489" cy="2426751"/>
          </a:xfrm>
          <a:prstGeom prst="rect">
            <a:avLst/>
          </a:prstGeom>
        </p:spPr>
      </p:pic>
      <p:sp>
        <p:nvSpPr>
          <p:cNvPr id="15" name="TextBox 14">
            <a:extLst>
              <a:ext uri="{FF2B5EF4-FFF2-40B4-BE49-F238E27FC236}">
                <a16:creationId xmlns:a16="http://schemas.microsoft.com/office/drawing/2014/main" id="{818604DB-5B64-C4A6-6A14-33080730A40C}"/>
              </a:ext>
            </a:extLst>
          </p:cNvPr>
          <p:cNvSpPr txBox="1"/>
          <p:nvPr/>
        </p:nvSpPr>
        <p:spPr>
          <a:xfrm>
            <a:off x="5740962" y="1710120"/>
            <a:ext cx="618402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Run 10 results where </a:t>
            </a:r>
            <a:r>
              <a:rPr lang="en-US" sz="1600">
                <a:solidFill>
                  <a:srgbClr val="C71585"/>
                </a:solidFill>
                <a:latin typeface="Arial" panose="020B0604020202020204" pitchFamily="34" charset="0"/>
                <a:cs typeface="Arial" panose="020B0604020202020204" pitchFamily="34" charset="0"/>
              </a:rPr>
              <a:t>Diabetic</a:t>
            </a:r>
            <a:r>
              <a:rPr lang="en-US" sz="1600">
                <a:solidFill>
                  <a:schemeClr val="tx1">
                    <a:lumMod val="85000"/>
                    <a:lumOff val="15000"/>
                  </a:schemeClr>
                </a:solidFill>
                <a:latin typeface="Arial" panose="020B0604020202020204" pitchFamily="34" charset="0"/>
                <a:cs typeface="Arial" panose="020B0604020202020204" pitchFamily="34" charset="0"/>
              </a:rPr>
              <a:t> and </a:t>
            </a:r>
            <a:r>
              <a:rPr lang="en-US" sz="1600">
                <a:solidFill>
                  <a:srgbClr val="0070C0"/>
                </a:solidFill>
                <a:latin typeface="Arial" panose="020B0604020202020204" pitchFamily="34" charset="0"/>
                <a:cs typeface="Arial" panose="020B0604020202020204" pitchFamily="34" charset="0"/>
              </a:rPr>
              <a:t>Normal</a:t>
            </a:r>
            <a:r>
              <a:rPr lang="en-US" sz="1600">
                <a:solidFill>
                  <a:schemeClr val="tx1">
                    <a:lumMod val="85000"/>
                    <a:lumOff val="15000"/>
                  </a:schemeClr>
                </a:solidFill>
                <a:latin typeface="Arial" panose="020B0604020202020204" pitchFamily="34" charset="0"/>
                <a:cs typeface="Arial" panose="020B0604020202020204" pitchFamily="34" charset="0"/>
              </a:rPr>
              <a:t> groups were different.</a:t>
            </a:r>
          </a:p>
        </p:txBody>
      </p:sp>
    </p:spTree>
    <p:extLst>
      <p:ext uri="{BB962C8B-B14F-4D97-AF65-F5344CB8AC3E}">
        <p14:creationId xmlns:p14="http://schemas.microsoft.com/office/powerpoint/2010/main" val="1559211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endParaRPr lang="en-US" sz="2800" dirty="0"/>
          </a:p>
        </p:txBody>
      </p:sp>
      <p:pic>
        <p:nvPicPr>
          <p:cNvPr id="18" name="Picture 17">
            <a:extLst>
              <a:ext uri="{FF2B5EF4-FFF2-40B4-BE49-F238E27FC236}">
                <a16:creationId xmlns:a16="http://schemas.microsoft.com/office/drawing/2014/main" id="{2EEDB445-56CC-64FC-ACE7-DA6BF70097DD}"/>
              </a:ext>
            </a:extLst>
          </p:cNvPr>
          <p:cNvPicPr>
            <a:picLocks noChangeAspect="1"/>
          </p:cNvPicPr>
          <p:nvPr/>
        </p:nvPicPr>
        <p:blipFill>
          <a:blip r:embed="rId2"/>
          <a:stretch>
            <a:fillRect/>
          </a:stretch>
        </p:blipFill>
        <p:spPr>
          <a:xfrm>
            <a:off x="6269037" y="507126"/>
            <a:ext cx="3863282" cy="673269"/>
          </a:xfrm>
          <a:prstGeom prst="rect">
            <a:avLst/>
          </a:prstGeom>
        </p:spPr>
      </p:pic>
      <p:sp>
        <p:nvSpPr>
          <p:cNvPr id="4" name="Speech Bubble: Rectangle with Corners Rounded 3">
            <a:extLst>
              <a:ext uri="{FF2B5EF4-FFF2-40B4-BE49-F238E27FC236}">
                <a16:creationId xmlns:a16="http://schemas.microsoft.com/office/drawing/2014/main" id="{D2EA33D9-19BE-09CC-8E09-32981258BCA8}"/>
              </a:ext>
            </a:extLst>
          </p:cNvPr>
          <p:cNvSpPr/>
          <p:nvPr/>
        </p:nvSpPr>
        <p:spPr>
          <a:xfrm>
            <a:off x="356478" y="262843"/>
            <a:ext cx="4748922" cy="1073588"/>
          </a:xfrm>
          <a:prstGeom prst="wedgeRoundRectCallout">
            <a:avLst>
              <a:gd name="adj1" fmla="val -48082"/>
              <a:gd name="adj2" fmla="val 27760"/>
              <a:gd name="adj3" fmla="val 16667"/>
            </a:avLst>
          </a:prstGeom>
          <a:solidFill>
            <a:schemeClr val="accent2">
              <a:lumMod val="40000"/>
              <a:lumOff val="60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Try bootstrapping (n=100)</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266694E-8388-90D8-349D-6628F2D1D2C7}"/>
              </a:ext>
            </a:extLst>
          </p:cNvPr>
          <p:cNvSpPr txBox="1"/>
          <p:nvPr/>
        </p:nvSpPr>
        <p:spPr>
          <a:xfrm>
            <a:off x="4705838" y="3061275"/>
            <a:ext cx="4498743"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1 means the pair of comparison was different for each of the 100 runs.</a:t>
            </a:r>
          </a:p>
        </p:txBody>
      </p:sp>
      <p:sp>
        <p:nvSpPr>
          <p:cNvPr id="6" name="TextBox 5">
            <a:extLst>
              <a:ext uri="{FF2B5EF4-FFF2-40B4-BE49-F238E27FC236}">
                <a16:creationId xmlns:a16="http://schemas.microsoft.com/office/drawing/2014/main" id="{D93C5F38-7778-ABB1-D55B-047D36C7CA2A}"/>
              </a:ext>
            </a:extLst>
          </p:cNvPr>
          <p:cNvSpPr txBox="1"/>
          <p:nvPr/>
        </p:nvSpPr>
        <p:spPr>
          <a:xfrm>
            <a:off x="375138" y="1956184"/>
            <a:ext cx="2874963"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(n=100)</a:t>
            </a:r>
            <a:endParaRPr lang="en-US"/>
          </a:p>
        </p:txBody>
      </p:sp>
      <p:graphicFrame>
        <p:nvGraphicFramePr>
          <p:cNvPr id="16" name="Table 15">
            <a:extLst>
              <a:ext uri="{FF2B5EF4-FFF2-40B4-BE49-F238E27FC236}">
                <a16:creationId xmlns:a16="http://schemas.microsoft.com/office/drawing/2014/main" id="{5EB24CF1-D87E-6B6A-27A2-B9C99BB30077}"/>
              </a:ext>
            </a:extLst>
          </p:cNvPr>
          <p:cNvGraphicFramePr>
            <a:graphicFrameLocks noGrp="1"/>
          </p:cNvGraphicFramePr>
          <p:nvPr>
            <p:extLst>
              <p:ext uri="{D42A27DB-BD31-4B8C-83A1-F6EECF244321}">
                <p14:modId xmlns:p14="http://schemas.microsoft.com/office/powerpoint/2010/main" val="1366620981"/>
              </p:ext>
            </p:extLst>
          </p:nvPr>
        </p:nvGraphicFramePr>
        <p:xfrm>
          <a:off x="515871" y="2493234"/>
          <a:ext cx="2349501" cy="580166"/>
        </p:xfrm>
        <a:graphic>
          <a:graphicData uri="http://schemas.openxmlformats.org/drawingml/2006/table">
            <a:tbl>
              <a:tblPr/>
              <a:tblGrid>
                <a:gridCol w="783167">
                  <a:extLst>
                    <a:ext uri="{9D8B030D-6E8A-4147-A177-3AD203B41FA5}">
                      <a16:colId xmlns:a16="http://schemas.microsoft.com/office/drawing/2014/main" val="3568944295"/>
                    </a:ext>
                  </a:extLst>
                </a:gridCol>
                <a:gridCol w="783167">
                  <a:extLst>
                    <a:ext uri="{9D8B030D-6E8A-4147-A177-3AD203B41FA5}">
                      <a16:colId xmlns:a16="http://schemas.microsoft.com/office/drawing/2014/main" val="2704872242"/>
                    </a:ext>
                  </a:extLst>
                </a:gridCol>
                <a:gridCol w="783167">
                  <a:extLst>
                    <a:ext uri="{9D8B030D-6E8A-4147-A177-3AD203B41FA5}">
                      <a16:colId xmlns:a16="http://schemas.microsoft.com/office/drawing/2014/main" val="2316224859"/>
                    </a:ext>
                  </a:extLst>
                </a:gridCol>
              </a:tblGrid>
              <a:tr h="290083">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dist.p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adonis.p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131540"/>
                  </a:ext>
                </a:extLst>
              </a:tr>
              <a:tr h="290083">
                <a:tc>
                  <a:txBody>
                    <a:bodyPr/>
                    <a:lstStyle/>
                    <a:p>
                      <a:pPr algn="l" fontAlgn="b"/>
                      <a:r>
                        <a:rPr lang="en-US" sz="1600" b="0" i="0" u="none" strike="noStrike">
                          <a:solidFill>
                            <a:srgbClr val="000000"/>
                          </a:solidFill>
                          <a:effectLst/>
                          <a:latin typeface="Calibri" panose="020F0502020204030204" pitchFamily="34" charset="0"/>
                        </a:rPr>
                        <a:t>Mean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0.426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0.070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489561"/>
                  </a:ext>
                </a:extLst>
              </a:tr>
            </a:tbl>
          </a:graphicData>
        </a:graphic>
      </p:graphicFrame>
      <p:graphicFrame>
        <p:nvGraphicFramePr>
          <p:cNvPr id="17" name="Table 16">
            <a:extLst>
              <a:ext uri="{FF2B5EF4-FFF2-40B4-BE49-F238E27FC236}">
                <a16:creationId xmlns:a16="http://schemas.microsoft.com/office/drawing/2014/main" id="{A3B6A5E5-3323-7D21-56E5-21AA9B00F4D7}"/>
              </a:ext>
            </a:extLst>
          </p:cNvPr>
          <p:cNvGraphicFramePr>
            <a:graphicFrameLocks noGrp="1"/>
          </p:cNvGraphicFramePr>
          <p:nvPr>
            <p:extLst>
              <p:ext uri="{D42A27DB-BD31-4B8C-83A1-F6EECF244321}">
                <p14:modId xmlns:p14="http://schemas.microsoft.com/office/powerpoint/2010/main" val="2321107972"/>
              </p:ext>
            </p:extLst>
          </p:nvPr>
        </p:nvGraphicFramePr>
        <p:xfrm>
          <a:off x="4787363" y="3809159"/>
          <a:ext cx="4008908" cy="506730"/>
        </p:xfrm>
        <a:graphic>
          <a:graphicData uri="http://schemas.openxmlformats.org/drawingml/2006/table">
            <a:tbl>
              <a:tblPr/>
              <a:tblGrid>
                <a:gridCol w="869729">
                  <a:extLst>
                    <a:ext uri="{9D8B030D-6E8A-4147-A177-3AD203B41FA5}">
                      <a16:colId xmlns:a16="http://schemas.microsoft.com/office/drawing/2014/main" val="1606877813"/>
                    </a:ext>
                  </a:extLst>
                </a:gridCol>
                <a:gridCol w="1050923">
                  <a:extLst>
                    <a:ext uri="{9D8B030D-6E8A-4147-A177-3AD203B41FA5}">
                      <a16:colId xmlns:a16="http://schemas.microsoft.com/office/drawing/2014/main" val="3502616886"/>
                    </a:ext>
                  </a:extLst>
                </a:gridCol>
                <a:gridCol w="1019214">
                  <a:extLst>
                    <a:ext uri="{9D8B030D-6E8A-4147-A177-3AD203B41FA5}">
                      <a16:colId xmlns:a16="http://schemas.microsoft.com/office/drawing/2014/main" val="2303388402"/>
                    </a:ext>
                  </a:extLst>
                </a:gridCol>
                <a:gridCol w="1069042">
                  <a:extLst>
                    <a:ext uri="{9D8B030D-6E8A-4147-A177-3AD203B41FA5}">
                      <a16:colId xmlns:a16="http://schemas.microsoft.com/office/drawing/2014/main" val="1695992821"/>
                    </a:ext>
                  </a:extLst>
                </a:gridCol>
              </a:tblGrid>
              <a:tr h="154181">
                <a:tc>
                  <a:txBody>
                    <a:bodyPr/>
                    <a:lstStyle/>
                    <a:p>
                      <a:pPr algn="l" fontAlgn="b"/>
                      <a:r>
                        <a:rPr lang="en-US" sz="16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Dia_vs_Pre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Pre_vs_Nor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430403"/>
                  </a:ext>
                </a:extLst>
              </a:tr>
              <a:tr h="154181">
                <a:tc>
                  <a:txBody>
                    <a:bodyPr/>
                    <a:lstStyle/>
                    <a:p>
                      <a:pPr algn="l" fontAlgn="b"/>
                      <a:r>
                        <a:rPr lang="en-US" sz="1600" b="0" i="0" u="none" strike="noStrike">
                          <a:solidFill>
                            <a:srgbClr val="000000"/>
                          </a:solidFill>
                          <a:effectLst/>
                          <a:latin typeface="Calibri" panose="020F0502020204030204" pitchFamily="34" charset="0"/>
                        </a:rPr>
                        <a:t>Total</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5944030"/>
                  </a:ext>
                </a:extLst>
              </a:tr>
            </a:tbl>
          </a:graphicData>
        </a:graphic>
      </p:graphicFrame>
      <p:sp>
        <p:nvSpPr>
          <p:cNvPr id="19" name="TextBox 18">
            <a:extLst>
              <a:ext uri="{FF2B5EF4-FFF2-40B4-BE49-F238E27FC236}">
                <a16:creationId xmlns:a16="http://schemas.microsoft.com/office/drawing/2014/main" id="{F0C4BF47-FD04-C4CC-D28D-F1217863D504}"/>
              </a:ext>
            </a:extLst>
          </p:cNvPr>
          <p:cNvSpPr txBox="1"/>
          <p:nvPr/>
        </p:nvSpPr>
        <p:spPr>
          <a:xfrm>
            <a:off x="4705838" y="1956184"/>
            <a:ext cx="3912633" cy="923330"/>
          </a:xfrm>
          <a:prstGeom prst="rect">
            <a:avLst/>
          </a:prstGeom>
          <a:noFill/>
        </p:spPr>
        <p:txBody>
          <a:bodyPr wrap="square">
            <a:spAutoFit/>
          </a:bodyPr>
          <a:lstStyle/>
          <a:p>
            <a:r>
              <a:rPr lang="en-AU">
                <a:latin typeface="Arial" panose="020B0604020202020204" pitchFamily="34" charset="0"/>
                <a:cs typeface="Arial" panose="020B0604020202020204" pitchFamily="34" charset="0"/>
              </a:rPr>
              <a:t>O</a:t>
            </a:r>
            <a:r>
              <a:rPr lang="en-US">
                <a:latin typeface="Arial" panose="020B0604020202020204" pitchFamily="34" charset="0"/>
                <a:cs typeface="Arial" panose="020B0604020202020204" pitchFamily="34" charset="0"/>
              </a:rPr>
              <a:t>f 100 runs, adonis was significant 50 times, so pairwise comparison was done 50 times.</a:t>
            </a:r>
            <a:endParaRPr lang="en-US"/>
          </a:p>
        </p:txBody>
      </p:sp>
      <p:sp>
        <p:nvSpPr>
          <p:cNvPr id="20" name="TextBox 19">
            <a:extLst>
              <a:ext uri="{FF2B5EF4-FFF2-40B4-BE49-F238E27FC236}">
                <a16:creationId xmlns:a16="http://schemas.microsoft.com/office/drawing/2014/main" id="{074691B5-5535-8841-8649-48938D02ED9E}"/>
              </a:ext>
            </a:extLst>
          </p:cNvPr>
          <p:cNvSpPr txBox="1"/>
          <p:nvPr/>
        </p:nvSpPr>
        <p:spPr>
          <a:xfrm>
            <a:off x="2489200" y="5067684"/>
            <a:ext cx="8077200" cy="1200329"/>
          </a:xfrm>
          <a:prstGeom prst="rect">
            <a:avLst/>
          </a:prstGeom>
          <a:noFill/>
        </p:spPr>
        <p:txBody>
          <a:bodyPr wrap="square">
            <a:spAutoFit/>
          </a:bodyPr>
          <a:lstStyle/>
          <a:p>
            <a:r>
              <a:rPr lang="en-AU">
                <a:latin typeface="Arial" panose="020B0604020202020204" pitchFamily="34" charset="0"/>
                <a:cs typeface="Arial" panose="020B0604020202020204" pitchFamily="34" charset="0"/>
              </a:rPr>
              <a:t>Hmmmm… not conclusive, but at least I can provide the script (300 lines of a loop) for a simulation like this.</a:t>
            </a:r>
          </a:p>
          <a:p>
            <a:endParaRPr lang="en-AU">
              <a:latin typeface="Arial" panose="020B0604020202020204" pitchFamily="34" charset="0"/>
              <a:cs typeface="Arial" panose="020B0604020202020204" pitchFamily="34" charset="0"/>
            </a:endParaRPr>
          </a:p>
          <a:p>
            <a:r>
              <a:rPr lang="en-AU">
                <a:latin typeface="Arial" panose="020B0604020202020204" pitchFamily="34" charset="0"/>
                <a:cs typeface="Arial" panose="020B0604020202020204" pitchFamily="34" charset="0"/>
              </a:rPr>
              <a:t>Can do more, only takes 20 sec/run.</a:t>
            </a:r>
            <a:endParaRPr lang="en-US"/>
          </a:p>
        </p:txBody>
      </p:sp>
    </p:spTree>
    <p:extLst>
      <p:ext uri="{BB962C8B-B14F-4D97-AF65-F5344CB8AC3E}">
        <p14:creationId xmlns:p14="http://schemas.microsoft.com/office/powerpoint/2010/main" val="3227856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70AA96F-80A9-D423-F47D-F7189CE6D2C0}"/>
              </a:ext>
            </a:extLst>
          </p:cNvPr>
          <p:cNvPicPr>
            <a:picLocks noChangeAspect="1"/>
          </p:cNvPicPr>
          <p:nvPr/>
        </p:nvPicPr>
        <p:blipFill rotWithShape="1">
          <a:blip r:embed="rId2"/>
          <a:srcRect r="21588"/>
          <a:stretch/>
        </p:blipFill>
        <p:spPr>
          <a:xfrm>
            <a:off x="5690239" y="-1"/>
            <a:ext cx="6501761" cy="3523129"/>
          </a:xfrm>
          <a:prstGeom prst="rect">
            <a:avLst/>
          </a:prstGeom>
        </p:spPr>
      </p:pic>
    </p:spTree>
    <p:extLst>
      <p:ext uri="{BB962C8B-B14F-4D97-AF65-F5344CB8AC3E}">
        <p14:creationId xmlns:p14="http://schemas.microsoft.com/office/powerpoint/2010/main" val="465513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6022</TotalTime>
  <Words>4738</Words>
  <Application>Microsoft Office PowerPoint</Application>
  <PresentationFormat>Widescreen</PresentationFormat>
  <Paragraphs>560</Paragraphs>
  <Slides>78</Slides>
  <Notes>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subset only Normal and Diabetic, is there a  difference between them? </vt:lpstr>
      <vt:lpstr>If you subset only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PowerPoint Presentation</vt:lpstr>
      <vt:lpstr>PowerPoint Presentation</vt:lpstr>
      <vt:lpstr>PowerPoint Presentation</vt:lpstr>
      <vt:lpstr>Male in 60to79  Lv3 WEIGHTED</vt:lpstr>
      <vt:lpstr>Male in 60to79  Lv3 UNWEIGHTED</vt:lpstr>
      <vt:lpstr>PowerPoint Presentation</vt:lpstr>
      <vt:lpstr>PowerPoint Presentation</vt:lpstr>
      <vt:lpstr>PowerPoint Presentation</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78</cp:revision>
  <dcterms:created xsi:type="dcterms:W3CDTF">2022-10-08T11:32:53Z</dcterms:created>
  <dcterms:modified xsi:type="dcterms:W3CDTF">2022-11-18T02:14:57Z</dcterms:modified>
</cp:coreProperties>
</file>